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89" r:id="rId4"/>
  </p:sldMasterIdLst>
  <p:notesMasterIdLst>
    <p:notesMasterId r:id="rId17"/>
  </p:notesMasterIdLst>
  <p:handoutMasterIdLst>
    <p:handoutMasterId r:id="rId18"/>
  </p:handoutMasterIdLst>
  <p:sldIdLst>
    <p:sldId id="2076138570" r:id="rId5"/>
    <p:sldId id="258" r:id="rId6"/>
    <p:sldId id="2076138569" r:id="rId7"/>
    <p:sldId id="2076138573" r:id="rId8"/>
    <p:sldId id="2076138577" r:id="rId9"/>
    <p:sldId id="2076138582" r:id="rId10"/>
    <p:sldId id="2076138583" r:id="rId11"/>
    <p:sldId id="2076138584" r:id="rId12"/>
    <p:sldId id="2076138574" r:id="rId13"/>
    <p:sldId id="2076138579" r:id="rId14"/>
    <p:sldId id="2076138581" r:id="rId15"/>
    <p:sldId id="2076138571"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
      <p:font typeface="Equip" panose="020B0604020202020204" charset="0"/>
      <p:regular r:id="rId27"/>
      <p:bold r:id="rId28"/>
      <p:italic r:id="rId29"/>
      <p:boldItalic r:id="rId30"/>
    </p:embeddedFont>
    <p:embeddedFont>
      <p:font typeface="Equip Extended" panose="020B0604020202020204" charset="0"/>
      <p:regular r:id="rId31"/>
      <p:bold r:id="rId32"/>
      <p:italic r:id="rId33"/>
      <p:boldItalic r:id="rId34"/>
    </p:embeddedFont>
    <p:embeddedFont>
      <p:font typeface="Equip Extended Light" panose="020B0604020202020204" charset="0"/>
      <p:regular r:id="rId35"/>
      <p:bold r:id="rId36"/>
      <p:italic r:id="rId37"/>
      <p:boldItalic r:id="rId38"/>
    </p:embeddedFont>
    <p:embeddedFont>
      <p:font typeface="Equip Light" panose="020B0604020202020204" charset="0"/>
      <p:regular r:id="rId39"/>
      <p:bold r:id="rId40"/>
      <p:italic r:id="rId41"/>
      <p:boldItalic r:id="rId42"/>
    </p:embeddedFont>
    <p:embeddedFont>
      <p:font typeface="Wingdings 3" panose="05040102010807070707" pitchFamily="18" charset="2"/>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93A5"/>
    <a:srgbClr val="EFF1F4"/>
    <a:srgbClr val="060320"/>
    <a:srgbClr val="00DBA9"/>
    <a:srgbClr val="8594A7"/>
    <a:srgbClr val="131A4E"/>
    <a:srgbClr val="09294D"/>
    <a:srgbClr val="2E008B"/>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EF99C-AFBF-4977-86F7-88498C394B3B}" v="4" dt="2021-10-19T08:22:19.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2381" autoAdjust="0"/>
  </p:normalViewPr>
  <p:slideViewPr>
    <p:cSldViewPr snapToGrid="0" snapToObjects="1">
      <p:cViewPr varScale="1">
        <p:scale>
          <a:sx n="69" d="100"/>
          <a:sy n="69" d="100"/>
        </p:scale>
        <p:origin x="91" y="259"/>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Sharma" userId="S::akhil.sharma02@nagarro.com::035b353e-29c5-44a5-a2e4-6e9e3d7ccbae" providerId="AD" clId="Web-{E04EF99C-AFBF-4977-86F7-88498C394B3B}"/>
    <pc:docChg chg="modSld">
      <pc:chgData name="Akhil Sharma" userId="S::akhil.sharma02@nagarro.com::035b353e-29c5-44a5-a2e4-6e9e3d7ccbae" providerId="AD" clId="Web-{E04EF99C-AFBF-4977-86F7-88498C394B3B}" dt="2021-10-19T08:22:19.772" v="3" actId="14100"/>
      <pc:docMkLst>
        <pc:docMk/>
      </pc:docMkLst>
      <pc:sldChg chg="addSp delSp modSp">
        <pc:chgData name="Akhil Sharma" userId="S::akhil.sharma02@nagarro.com::035b353e-29c5-44a5-a2e4-6e9e3d7ccbae" providerId="AD" clId="Web-{E04EF99C-AFBF-4977-86F7-88498C394B3B}" dt="2021-10-19T08:22:19.772" v="3" actId="14100"/>
        <pc:sldMkLst>
          <pc:docMk/>
          <pc:sldMk cId="3969957789" sldId="2076138567"/>
        </pc:sldMkLst>
        <pc:picChg chg="add mod">
          <ac:chgData name="Akhil Sharma" userId="S::akhil.sharma02@nagarro.com::035b353e-29c5-44a5-a2e4-6e9e3d7ccbae" providerId="AD" clId="Web-{E04EF99C-AFBF-4977-86F7-88498C394B3B}" dt="2021-10-19T08:22:19.772" v="3" actId="14100"/>
          <ac:picMkLst>
            <pc:docMk/>
            <pc:sldMk cId="3969957789" sldId="2076138567"/>
            <ac:picMk id="2" creationId="{56A68F5A-7132-464E-8C3F-6A75638A2438}"/>
          </ac:picMkLst>
        </pc:picChg>
        <pc:picChg chg="del">
          <ac:chgData name="Akhil Sharma" userId="S::akhil.sharma02@nagarro.com::035b353e-29c5-44a5-a2e4-6e9e3d7ccbae" providerId="AD" clId="Web-{E04EF99C-AFBF-4977-86F7-88498C394B3B}" dt="2021-10-19T08:21:45.318" v="0"/>
          <ac:picMkLst>
            <pc:docMk/>
            <pc:sldMk cId="3969957789" sldId="2076138567"/>
            <ac:picMk id="13" creationId="{08BA3783-A08D-4007-810A-A14F55FECA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78483E-3EC7-4DBE-8C59-8305FF97C8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A949C5-051B-453D-8B7F-A9569840B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D3CC33-6F09-445C-8D51-06BF96835304}" type="datetimeFigureOut">
              <a:rPr lang="en-US" smtClean="0"/>
              <a:t>5/25/2022</a:t>
            </a:fld>
            <a:endParaRPr lang="en-US"/>
          </a:p>
        </p:txBody>
      </p:sp>
      <p:sp>
        <p:nvSpPr>
          <p:cNvPr id="4" name="Footer Placeholder 3">
            <a:extLst>
              <a:ext uri="{FF2B5EF4-FFF2-40B4-BE49-F238E27FC236}">
                <a16:creationId xmlns:a16="http://schemas.microsoft.com/office/drawing/2014/main" id="{ED700184-DB02-4FAC-A468-1ADC74C05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p>
        </p:txBody>
      </p:sp>
      <p:sp>
        <p:nvSpPr>
          <p:cNvPr id="5" name="Slide Number Placeholder 4">
            <a:extLst>
              <a:ext uri="{FF2B5EF4-FFF2-40B4-BE49-F238E27FC236}">
                <a16:creationId xmlns:a16="http://schemas.microsoft.com/office/drawing/2014/main" id="{77D72F9A-D76A-49B0-BFF9-5CA0C69C01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EE9B4E-9A2D-4F44-AC02-E2E203156006}" type="slidenum">
              <a:rPr lang="en-US" smtClean="0"/>
              <a:t>‹#›</a:t>
            </a:fld>
            <a:endParaRPr lang="en-US"/>
          </a:p>
        </p:txBody>
      </p:sp>
    </p:spTree>
    <p:extLst>
      <p:ext uri="{BB962C8B-B14F-4D97-AF65-F5344CB8AC3E}">
        <p14:creationId xmlns:p14="http://schemas.microsoft.com/office/powerpoint/2010/main" val="10804948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05/25/2022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8550410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2754825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48216335"/>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17216514"/>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50646732"/>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186221630"/>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86996505"/>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52350489"/>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865686421"/>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Blue">
    <p:bg>
      <p:bgPr>
        <a:solidFill>
          <a:srgbClr val="13294B"/>
        </a:solidFill>
        <a:effectLst/>
      </p:bgPr>
    </p:bg>
    <p:spTree>
      <p:nvGrpSpPr>
        <p:cNvPr id="1" name=""/>
        <p:cNvGrpSpPr/>
        <p:nvPr/>
      </p:nvGrpSpPr>
      <p:grpSpPr>
        <a:xfrm>
          <a:off x="0" y="0"/>
          <a:ext cx="0" cy="0"/>
          <a:chOff x="0" y="0"/>
          <a:chExt cx="0" cy="0"/>
        </a:xfrm>
      </p:grpSpPr>
      <p:sp>
        <p:nvSpPr>
          <p:cNvPr id="26" name="Document Title"/>
          <p:cNvSpPr txBox="1">
            <a:spLocks noGrp="1"/>
          </p:cNvSpPr>
          <p:nvPr>
            <p:ph type="body" sz="half" idx="21"/>
          </p:nvPr>
        </p:nvSpPr>
        <p:spPr>
          <a:xfrm>
            <a:off x="596205" y="2040573"/>
            <a:ext cx="8115301" cy="2776855"/>
          </a:xfrm>
          <a:prstGeom prst="rect">
            <a:avLst/>
          </a:prstGeom>
        </p:spPr>
        <p:txBody>
          <a:bodyPr lIns="0" tIns="0" rIns="0" bIns="0" anchor="ctr">
            <a:noAutofit/>
          </a:bodyPr>
          <a:lstStyle>
            <a:lvl1pPr marL="0" indent="0">
              <a:lnSpc>
                <a:spcPct val="80000"/>
              </a:lnSpc>
              <a:spcBef>
                <a:spcPts val="2250"/>
              </a:spcBef>
              <a:buSzTx/>
              <a:buNone/>
              <a:defRPr sz="7925">
                <a:solidFill>
                  <a:srgbClr val="FFFFFF"/>
                </a:solidFill>
                <a:latin typeface="+mn-lt"/>
                <a:ea typeface="+mn-ea"/>
                <a:cs typeface="+mn-cs"/>
                <a:sym typeface="Equip Extended Bold"/>
              </a:defRPr>
            </a:lvl1pPr>
          </a:lstStyle>
          <a:p>
            <a:pPr lvl="0"/>
            <a:r>
              <a:rPr lang="en-US"/>
              <a:t>Click to edit Master text styles</a:t>
            </a:r>
          </a:p>
        </p:txBody>
      </p:sp>
      <p:sp>
        <p:nvSpPr>
          <p:cNvPr id="27" name="Document Subtitle"/>
          <p:cNvSpPr txBox="1">
            <a:spLocks noGrp="1"/>
          </p:cNvSpPr>
          <p:nvPr>
            <p:ph type="body" sz="quarter" idx="22"/>
          </p:nvPr>
        </p:nvSpPr>
        <p:spPr>
          <a:xfrm>
            <a:off x="653356" y="5700930"/>
            <a:ext cx="4000501" cy="531530"/>
          </a:xfrm>
          <a:prstGeom prst="rect">
            <a:avLst/>
          </a:prstGeom>
        </p:spPr>
        <p:txBody>
          <a:bodyPr lIns="0" tIns="0" rIns="0" bIns="0" anchor="ctr">
            <a:noAutofit/>
          </a:bodyPr>
          <a:lstStyle>
            <a:lvl1pPr marL="0" indent="0" defTabSz="412750">
              <a:spcBef>
                <a:spcPts val="0"/>
              </a:spcBef>
              <a:buSzTx/>
              <a:buNone/>
              <a:defRPr sz="1600">
                <a:solidFill>
                  <a:srgbClr val="FFFFFF"/>
                </a:solidFill>
                <a:latin typeface="Equip Extended Light"/>
                <a:ea typeface="Equip Extended Light"/>
                <a:cs typeface="Equip Extended Light"/>
                <a:sym typeface="Equip Extended Light"/>
              </a:defRPr>
            </a:lvl1pPr>
          </a:lstStyle>
          <a:p>
            <a:pPr lvl="0"/>
            <a:r>
              <a:rPr lang="en-US"/>
              <a:t>Click to edit Master text styles</a:t>
            </a:r>
          </a:p>
        </p:txBody>
      </p:sp>
      <p:pic>
        <p:nvPicPr>
          <p:cNvPr id="8" name="Nagarro Horizontal Dark-01.png">
            <a:extLst>
              <a:ext uri="{FF2B5EF4-FFF2-40B4-BE49-F238E27FC236}">
                <a16:creationId xmlns:a16="http://schemas.microsoft.com/office/drawing/2014/main" id="{CB1C0F78-9BC7-394C-BFA4-184D5B15952D}"/>
              </a:ext>
            </a:extLst>
          </p:cNvPr>
          <p:cNvPicPr preferRelativeResize="0">
            <a:picLocks noChangeAspect="1"/>
          </p:cNvPicPr>
          <p:nvPr userDrawn="1"/>
        </p:nvPicPr>
        <p:blipFill rotWithShape="1">
          <a:blip r:embed="rId2" cstate="print">
            <a:extLst>
              <a:ext uri="{28A0092B-C50C-407E-A947-70E740481C1C}">
                <a14:useLocalDpi xmlns:a14="http://schemas.microsoft.com/office/drawing/2010/main" val="0"/>
              </a:ext>
            </a:extLst>
          </a:blip>
          <a:srcRect t="31620" b="27577"/>
          <a:stretch/>
        </p:blipFill>
        <p:spPr>
          <a:xfrm>
            <a:off x="501295" y="625541"/>
            <a:ext cx="1737360" cy="531530"/>
          </a:xfrm>
          <a:prstGeom prst="rect">
            <a:avLst/>
          </a:prstGeom>
          <a:ln w="12700">
            <a:miter lim="400000"/>
          </a:ln>
        </p:spPr>
      </p:pic>
    </p:spTree>
    <p:extLst>
      <p:ext uri="{BB962C8B-B14F-4D97-AF65-F5344CB8AC3E}">
        <p14:creationId xmlns:p14="http://schemas.microsoft.com/office/powerpoint/2010/main" val="10869862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38" name="Supporting information"/>
          <p:cNvSpPr txBox="1">
            <a:spLocks noGrp="1"/>
          </p:cNvSpPr>
          <p:nvPr>
            <p:ph type="body" sz="quarter" idx="21"/>
          </p:nvPr>
        </p:nvSpPr>
        <p:spPr>
          <a:xfrm>
            <a:off x="5462215" y="1812833"/>
            <a:ext cx="4913740" cy="874342"/>
          </a:xfrm>
          <a:prstGeom prst="rect">
            <a:avLst/>
          </a:prstGeom>
        </p:spPr>
        <p:txBody>
          <a:bodyPr anchor="ctr">
            <a:noAutofit/>
          </a:bodyPr>
          <a:lstStyle>
            <a:lvl1pPr marL="0" indent="0">
              <a:lnSpc>
                <a:spcPct val="9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0" name="An introduction…"/>
          <p:cNvSpPr txBox="1">
            <a:spLocks noGrp="1"/>
          </p:cNvSpPr>
          <p:nvPr>
            <p:ph type="body" sz="quarter" idx="22"/>
          </p:nvPr>
        </p:nvSpPr>
        <p:spPr>
          <a:xfrm>
            <a:off x="5462215" y="2826031"/>
            <a:ext cx="4914901" cy="3089243"/>
          </a:xfrm>
          <a:prstGeom prst="rect">
            <a:avLst/>
          </a:prstGeom>
        </p:spPr>
        <p:txBody>
          <a:bodyPr lIns="45719" tIns="45719" rIns="45719" bIns="45719">
            <a:noAutofit/>
          </a:bodyPr>
          <a:lstStyle>
            <a:lvl1pPr>
              <a:buClr>
                <a:schemeClr val="accent2"/>
              </a:buClr>
              <a:defRPr/>
            </a:lvl1pPr>
          </a:lstStyle>
          <a:p>
            <a:pPr marL="153988" lvl="0" indent="-153988">
              <a:spcBef>
                <a:spcPts val="1100"/>
              </a:spcBef>
              <a:buClr>
                <a:srgbClr val="2CDDBC"/>
              </a:buClr>
              <a:defRPr sz="2626"/>
            </a:pPr>
            <a:r>
              <a:rPr lang="en-US"/>
              <a:t>Click to edit Master text styles</a:t>
            </a:r>
          </a:p>
          <a:p>
            <a:pPr marL="153988" lvl="1" indent="-153988">
              <a:spcBef>
                <a:spcPts val="1100"/>
              </a:spcBef>
              <a:buClr>
                <a:srgbClr val="2CDDBC"/>
              </a:buClr>
              <a:defRPr sz="2626"/>
            </a:pPr>
            <a:r>
              <a:rPr lang="en-US"/>
              <a:t>Second level</a:t>
            </a:r>
          </a:p>
          <a:p>
            <a:pPr marL="153988" lvl="2" indent="-153988">
              <a:spcBef>
                <a:spcPts val="1100"/>
              </a:spcBef>
              <a:buClr>
                <a:srgbClr val="2CDDBC"/>
              </a:buClr>
              <a:defRPr sz="2626"/>
            </a:pPr>
            <a:r>
              <a:rPr lang="en-US"/>
              <a:t>Third level</a:t>
            </a:r>
          </a:p>
          <a:p>
            <a:pPr marL="153988" lvl="3" indent="-153988">
              <a:spcBef>
                <a:spcPts val="1100"/>
              </a:spcBef>
              <a:buClr>
                <a:srgbClr val="2CDDBC"/>
              </a:buClr>
              <a:defRPr sz="2626"/>
            </a:pPr>
            <a:r>
              <a:rPr lang="en-US"/>
              <a:t>Fourth level</a:t>
            </a:r>
          </a:p>
        </p:txBody>
      </p:sp>
      <p:sp>
        <p:nvSpPr>
          <p:cNvPr id="42" name="Agenda"/>
          <p:cNvSpPr txBox="1">
            <a:spLocks noGrp="1"/>
          </p:cNvSpPr>
          <p:nvPr>
            <p:ph type="body" sz="quarter" idx="23"/>
          </p:nvPr>
        </p:nvSpPr>
        <p:spPr>
          <a:xfrm>
            <a:off x="654050" y="457832"/>
            <a:ext cx="4800600" cy="802260"/>
          </a:xfrm>
          <a:prstGeom prst="rect">
            <a:avLst/>
          </a:prstGeom>
        </p:spPr>
        <p:txBody>
          <a:bodyPr lIns="0" tIns="0" rIns="0" bIns="0" anchor="ctr">
            <a:noAutofit/>
          </a:bodyPr>
          <a:lstStyle>
            <a:lvl1pPr marL="0" indent="0">
              <a:lnSpc>
                <a:spcPct val="8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3" name="Slide subtitle goes here"/>
          <p:cNvSpPr txBox="1">
            <a:spLocks noGrp="1"/>
          </p:cNvSpPr>
          <p:nvPr>
            <p:ph type="body" sz="quarter" idx="24"/>
          </p:nvPr>
        </p:nvSpPr>
        <p:spPr>
          <a:xfrm>
            <a:off x="654050" y="1259656"/>
            <a:ext cx="4800600" cy="553178"/>
          </a:xfrm>
          <a:prstGeom prst="rect">
            <a:avLst/>
          </a:prstGeom>
        </p:spPr>
        <p:txBody>
          <a:bodyPr lIns="0" tIns="0" rIns="0" bIns="0">
            <a:noAutofit/>
          </a:bodyPr>
          <a:lstStyle>
            <a:lvl1pPr marL="0" indent="0" defTabSz="412750">
              <a:spcBef>
                <a:spcPts val="0"/>
              </a:spcBef>
              <a:buSzTx/>
              <a:buNone/>
              <a:defRPr sz="1600">
                <a:latin typeface="Equip Extended Light"/>
                <a:ea typeface="Equip Extended Light"/>
                <a:cs typeface="Equip Extended Light"/>
                <a:sym typeface="Equip Extended Light"/>
              </a:defRPr>
            </a:lvl1pPr>
          </a:lstStyle>
          <a:p>
            <a:pPr lvl="0"/>
            <a:r>
              <a:rPr lang="en-US"/>
              <a:t>Click to edit Master text styles</a:t>
            </a:r>
          </a:p>
        </p:txBody>
      </p:sp>
      <p:sp>
        <p:nvSpPr>
          <p:cNvPr id="10" name="Slide Number">
            <a:extLst>
              <a:ext uri="{FF2B5EF4-FFF2-40B4-BE49-F238E27FC236}">
                <a16:creationId xmlns:a16="http://schemas.microsoft.com/office/drawing/2014/main" id="{F8295DC6-773E-064B-A722-038AD0FA133C}"/>
              </a:ext>
            </a:extLst>
          </p:cNvPr>
          <p:cNvSpPr txBox="1">
            <a:spLocks/>
          </p:cNvSpPr>
          <p:nvPr userDrawn="1"/>
        </p:nvSpPr>
        <p:spPr>
          <a:xfrm>
            <a:off x="11329722" y="6433087"/>
            <a:ext cx="198773" cy="96052"/>
          </a:xfrm>
          <a:prstGeom prst="rect">
            <a:avLst/>
          </a:prstGeom>
          <a:ln w="12700">
            <a:miter lim="400000"/>
          </a:ln>
        </p:spPr>
        <p:txBody>
          <a:bodyPr wrap="none" lIns="25400" tIns="25400" rIns="25400" bIns="254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
              </a:lnSpc>
              <a:spcBef>
                <a:spcPts val="0"/>
              </a:spcBef>
              <a:spcAft>
                <a:spcPts val="0"/>
              </a:spcAft>
              <a:buClrTx/>
              <a:buSzTx/>
              <a:buFontTx/>
              <a:buNone/>
              <a:tabLst/>
              <a:defRPr kumimoji="0" sz="1800" b="0" i="0" u="none" strike="noStrike" cap="none" spc="0" normalizeH="0" baseline="0">
                <a:ln>
                  <a:noFill/>
                </a:ln>
                <a:solidFill>
                  <a:srgbClr val="8893A5"/>
                </a:solidFill>
                <a:effectLst/>
                <a:uFillTx/>
                <a:latin typeface="Equip Extended Light"/>
                <a:ea typeface="Equip Extended Light"/>
                <a:cs typeface="Equip Extended Light"/>
                <a:sym typeface="Equip Extended Light"/>
              </a:defRPr>
            </a:lvl1pPr>
            <a:lvl2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2pPr>
            <a:lvl3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3pPr>
            <a:lvl4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4pPr>
            <a:lvl5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5pPr>
            <a:lvl6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6pPr>
            <a:lvl7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7pPr>
            <a:lvl8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8pPr>
            <a:lvl9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9pPr>
          </a:lstStyle>
          <a:p>
            <a:fld id="{86CB4B4D-7CA3-9044-876B-883B54F8677D}" type="slidenum">
              <a:rPr lang="en-US" sz="900" smtClean="0"/>
              <a:pPr/>
              <a:t>‹#›</a:t>
            </a:fld>
            <a:endParaRPr lang="en-US" sz="900"/>
          </a:p>
        </p:txBody>
      </p:sp>
      <p:pic>
        <p:nvPicPr>
          <p:cNvPr id="12" name="Nagarro Horizontal Dark-01.png">
            <a:extLst>
              <a:ext uri="{FF2B5EF4-FFF2-40B4-BE49-F238E27FC236}">
                <a16:creationId xmlns:a16="http://schemas.microsoft.com/office/drawing/2014/main" id="{21223024-113D-AD4F-974A-69051DE7DD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47" r="61055" b="36748"/>
          <a:stretch/>
        </p:blipFill>
        <p:spPr>
          <a:xfrm>
            <a:off x="11054472" y="564074"/>
            <a:ext cx="676611" cy="480891"/>
          </a:xfrm>
          <a:prstGeom prst="rect">
            <a:avLst/>
          </a:prstGeom>
          <a:ln w="12700">
            <a:miter lim="400000"/>
          </a:ln>
        </p:spPr>
      </p:pic>
    </p:spTree>
    <p:extLst>
      <p:ext uri="{BB962C8B-B14F-4D97-AF65-F5344CB8AC3E}">
        <p14:creationId xmlns:p14="http://schemas.microsoft.com/office/powerpoint/2010/main" val="3747007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5598279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374668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38597081"/>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410677659"/>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PT" dirty="0"/>
          </a:p>
        </p:txBody>
      </p:sp>
      <p:sp>
        <p:nvSpPr>
          <p:cNvPr id="8" name="Footer Placeholder 7"/>
          <p:cNvSpPr>
            <a:spLocks noGrp="1"/>
          </p:cNvSpPr>
          <p:nvPr>
            <p:ph type="ftr" sz="quarter" idx="11"/>
          </p:nvPr>
        </p:nvSpPr>
        <p:spPr/>
        <p:txBody>
          <a:bodyPr/>
          <a:lstStyle/>
          <a:p>
            <a:r>
              <a:rPr lang="en-US"/>
              <a:t>@2020 Nagarro - All rights reserved</a:t>
            </a:r>
            <a:endParaRPr lang="en-PT"/>
          </a:p>
        </p:txBody>
      </p:sp>
      <p:sp>
        <p:nvSpPr>
          <p:cNvPr id="9" name="Slide Number Placeholder 8"/>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471422542"/>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endParaRPr lang="en-PT" dirty="0"/>
          </a:p>
        </p:txBody>
      </p:sp>
      <p:sp>
        <p:nvSpPr>
          <p:cNvPr id="5" name="Footer Placeholder 3"/>
          <p:cNvSpPr>
            <a:spLocks noGrp="1"/>
          </p:cNvSpPr>
          <p:nvPr>
            <p:ph type="ftr" sz="quarter" idx="11"/>
          </p:nvPr>
        </p:nvSpPr>
        <p:spPr/>
        <p:txBody>
          <a:bodyPr/>
          <a:lstStyle/>
          <a:p>
            <a:r>
              <a:rPr lang="en-US"/>
              <a:t>@2020 Nagarro - All rights reserved</a:t>
            </a:r>
            <a:endParaRPr lang="en-PT"/>
          </a:p>
        </p:txBody>
      </p:sp>
      <p:sp>
        <p:nvSpPr>
          <p:cNvPr id="6" name="Slide Number Placeholder 4"/>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62153645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PT" dirty="0"/>
          </a:p>
        </p:txBody>
      </p:sp>
      <p:sp>
        <p:nvSpPr>
          <p:cNvPr id="5" name="Footer Placeholder 2"/>
          <p:cNvSpPr>
            <a:spLocks noGrp="1"/>
          </p:cNvSpPr>
          <p:nvPr>
            <p:ph type="ftr" sz="quarter" idx="11"/>
          </p:nvPr>
        </p:nvSpPr>
        <p:spPr/>
        <p:txBody>
          <a:bodyPr/>
          <a:lstStyle/>
          <a:p>
            <a:r>
              <a:rPr lang="en-US"/>
              <a:t>@2020 Nagarro - All rights reserved</a:t>
            </a:r>
            <a:endParaRPr lang="en-PT"/>
          </a:p>
        </p:txBody>
      </p:sp>
      <p:sp>
        <p:nvSpPr>
          <p:cNvPr id="6" name="Slide Number Placeholder 3"/>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84497400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endParaRPr lang="en-PT" dirty="0"/>
          </a:p>
        </p:txBody>
      </p:sp>
      <p:sp>
        <p:nvSpPr>
          <p:cNvPr id="5" name="Footer Placeholder 5"/>
          <p:cNvSpPr>
            <a:spLocks noGrp="1"/>
          </p:cNvSpPr>
          <p:nvPr>
            <p:ph type="ftr" sz="quarter" idx="11"/>
          </p:nvPr>
        </p:nvSpPr>
        <p:spPr/>
        <p:txBody>
          <a:bodyPr/>
          <a:lstStyle/>
          <a:p>
            <a:r>
              <a:rPr lang="en-US"/>
              <a:t>@2020 Nagarro - All rights reserved</a:t>
            </a:r>
            <a:endParaRPr lang="en-PT"/>
          </a:p>
        </p:txBody>
      </p:sp>
      <p:sp>
        <p:nvSpPr>
          <p:cNvPr id="6"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9993956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846958530"/>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3.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7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7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7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PT"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@2020 Nagarro - All rights reserved</a:t>
            </a:r>
            <a:endParaRPr lang="en-P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21347939"/>
      </p:ext>
    </p:extLst>
  </p:cSld>
  <p:clrMap bg1="dk1" tx1="lt1" bg2="dk2"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3728" r:id="rId21"/>
    <p:sldLayoutId id="2147483684" r:id="rId22"/>
    <p:sldLayoutId id="2147483729" r:id="rId23"/>
    <p:sldLayoutId id="2147483662" r:id="rId24"/>
    <p:sldLayoutId id="2147483661" r:id="rId25"/>
    <p:sldLayoutId id="2147483688" r:id="rId26"/>
    <p:sldLayoutId id="2147483731" r:id="rId27"/>
    <p:sldLayoutId id="2147483689" r:id="rId28"/>
    <p:sldLayoutId id="2147483660" r:id="rId29"/>
    <p:sldLayoutId id="2147483739" r:id="rId30"/>
    <p:sldLayoutId id="2147483697" r:id="rId31"/>
    <p:sldLayoutId id="2147483698" r:id="rId32"/>
    <p:sldLayoutId id="2147483682" r:id="rId33"/>
    <p:sldLayoutId id="2147483741" r:id="rId34"/>
    <p:sldLayoutId id="2147483696" r:id="rId35"/>
    <p:sldLayoutId id="2147483733" r:id="rId36"/>
    <p:sldLayoutId id="2147483701" r:id="rId37"/>
    <p:sldLayoutId id="2147483702" r:id="rId38"/>
    <p:sldLayoutId id="2147483703" r:id="rId39"/>
    <p:sldLayoutId id="2147483711" r:id="rId40"/>
    <p:sldLayoutId id="2147483712" r:id="rId41"/>
    <p:sldLayoutId id="2147483707" r:id="rId42"/>
    <p:sldLayoutId id="2147483708" r:id="rId43"/>
    <p:sldLayoutId id="2147483705" r:id="rId44"/>
    <p:sldLayoutId id="2147483706" r:id="rId45"/>
    <p:sldLayoutId id="2147483709" r:id="rId46"/>
    <p:sldLayoutId id="2147483710" r:id="rId47"/>
    <p:sldLayoutId id="2147483685" r:id="rId48"/>
    <p:sldLayoutId id="2147483719" r:id="rId49"/>
    <p:sldLayoutId id="2147483681" r:id="rId50"/>
    <p:sldLayoutId id="2147483740" r:id="rId51"/>
    <p:sldLayoutId id="2147483678" r:id="rId52"/>
    <p:sldLayoutId id="2147483720" r:id="rId53"/>
    <p:sldLayoutId id="2147483679" r:id="rId54"/>
    <p:sldLayoutId id="2147483680" r:id="rId55"/>
    <p:sldLayoutId id="2147483715" r:id="rId56"/>
    <p:sldLayoutId id="2147483716" r:id="rId57"/>
    <p:sldLayoutId id="2147483717" r:id="rId58"/>
    <p:sldLayoutId id="2147483722" r:id="rId59"/>
    <p:sldLayoutId id="2147483723" r:id="rId60"/>
    <p:sldLayoutId id="2147483727" r:id="rId61"/>
    <p:sldLayoutId id="2147483724" r:id="rId62"/>
    <p:sldLayoutId id="2147483736" r:id="rId63"/>
    <p:sldLayoutId id="2147483725" r:id="rId64"/>
    <p:sldLayoutId id="2147483726" r:id="rId65"/>
    <p:sldLayoutId id="2147483737" r:id="rId66"/>
    <p:sldLayoutId id="2147483721" r:id="rId67"/>
    <p:sldLayoutId id="2147483686" r:id="rId68"/>
    <p:sldLayoutId id="2147483687" r:id="rId69"/>
  </p:sldLayoutIdLst>
  <p:hf sldNum="0"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sv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E0BA35-71BF-0250-DA11-1B3FF121BF65}"/>
              </a:ext>
            </a:extLst>
          </p:cNvPr>
          <p:cNvSpPr>
            <a:spLocks noGrp="1"/>
          </p:cNvSpPr>
          <p:nvPr>
            <p:ph type="body" sz="half" idx="21"/>
          </p:nvPr>
        </p:nvSpPr>
        <p:spPr/>
        <p:txBody>
          <a:bodyPr/>
          <a:lstStyle/>
          <a:p>
            <a:endParaRPr lang="en-US"/>
          </a:p>
        </p:txBody>
      </p:sp>
      <p:sp>
        <p:nvSpPr>
          <p:cNvPr id="3" name="Text Placeholder 2">
            <a:extLst>
              <a:ext uri="{FF2B5EF4-FFF2-40B4-BE49-F238E27FC236}">
                <a16:creationId xmlns:a16="http://schemas.microsoft.com/office/drawing/2014/main" id="{B4237CE1-4151-4543-44E8-F674E3FCDEB2}"/>
              </a:ext>
            </a:extLst>
          </p:cNvPr>
          <p:cNvSpPr>
            <a:spLocks noGrp="1"/>
          </p:cNvSpPr>
          <p:nvPr>
            <p:ph type="body" sz="quarter" idx="22"/>
          </p:nvPr>
        </p:nvSpPr>
        <p:spPr/>
        <p:txBody>
          <a:bodyPr/>
          <a:lstStyle/>
          <a:p>
            <a:endParaRPr lang="en-US"/>
          </a:p>
        </p:txBody>
      </p:sp>
      <p:pic>
        <p:nvPicPr>
          <p:cNvPr id="6" name="Picture 5">
            <a:extLst>
              <a:ext uri="{FF2B5EF4-FFF2-40B4-BE49-F238E27FC236}">
                <a16:creationId xmlns:a16="http://schemas.microsoft.com/office/drawing/2014/main" id="{14F66EE7-BA86-6AD8-DB83-F7E7DABAF0A8}"/>
              </a:ext>
            </a:extLst>
          </p:cNvPr>
          <p:cNvPicPr>
            <a:picLocks noChangeAspect="1"/>
          </p:cNvPicPr>
          <p:nvPr/>
        </p:nvPicPr>
        <p:blipFill>
          <a:blip r:embed="rId2"/>
          <a:stretch>
            <a:fillRect/>
          </a:stretch>
        </p:blipFill>
        <p:spPr>
          <a:xfrm>
            <a:off x="0" y="-40272"/>
            <a:ext cx="12192000" cy="6898271"/>
          </a:xfrm>
          <a:prstGeom prst="rect">
            <a:avLst/>
          </a:prstGeom>
        </p:spPr>
      </p:pic>
      <p:sp>
        <p:nvSpPr>
          <p:cNvPr id="7" name="TextBox 6">
            <a:extLst>
              <a:ext uri="{FF2B5EF4-FFF2-40B4-BE49-F238E27FC236}">
                <a16:creationId xmlns:a16="http://schemas.microsoft.com/office/drawing/2014/main" id="{B2177195-36A4-EEF9-CCF9-55F302B8162A}"/>
              </a:ext>
            </a:extLst>
          </p:cNvPr>
          <p:cNvSpPr txBox="1"/>
          <p:nvPr/>
        </p:nvSpPr>
        <p:spPr>
          <a:xfrm>
            <a:off x="596205" y="522514"/>
            <a:ext cx="184731" cy="369332"/>
          </a:xfrm>
          <a:prstGeom prst="rect">
            <a:avLst/>
          </a:prstGeom>
          <a:noFill/>
        </p:spPr>
        <p:txBody>
          <a:bodyPr wrap="none" rtlCol="0">
            <a:spAutoFit/>
          </a:bodyPr>
          <a:lstStyle/>
          <a:p>
            <a:endParaRPr lang="en-US" dirty="0"/>
          </a:p>
        </p:txBody>
      </p:sp>
      <p:sp>
        <p:nvSpPr>
          <p:cNvPr id="8" name="Title 1">
            <a:extLst>
              <a:ext uri="{FF2B5EF4-FFF2-40B4-BE49-F238E27FC236}">
                <a16:creationId xmlns:a16="http://schemas.microsoft.com/office/drawing/2014/main" id="{5F1D2D6D-AB3E-A9BD-B927-A3D1FC090CDF}"/>
              </a:ext>
            </a:extLst>
          </p:cNvPr>
          <p:cNvSpPr txBox="1">
            <a:spLocks/>
          </p:cNvSpPr>
          <p:nvPr/>
        </p:nvSpPr>
        <p:spPr>
          <a:xfrm>
            <a:off x="1377141" y="247680"/>
            <a:ext cx="8385242" cy="377860"/>
          </a:xfrm>
          <a:prstGeom prst="rect">
            <a:avLst/>
          </a:prstGeom>
        </p:spPr>
        <p:txBody>
          <a:bodyPr/>
          <a:lst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a:lstStyle>
          <a:p>
            <a:endParaRPr lang="en-IN" sz="2400" dirty="0">
              <a:solidFill>
                <a:schemeClr val="tx1"/>
              </a:solidFill>
            </a:endParaRPr>
          </a:p>
        </p:txBody>
      </p:sp>
      <p:pic>
        <p:nvPicPr>
          <p:cNvPr id="1026" name="Picture 2">
            <a:extLst>
              <a:ext uri="{FF2B5EF4-FFF2-40B4-BE49-F238E27FC236}">
                <a16:creationId xmlns:a16="http://schemas.microsoft.com/office/drawing/2014/main" id="{B59E7DBA-53FF-8E0A-9CDD-B8A55FB3E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456" y="40271"/>
            <a:ext cx="5094050" cy="133381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9BBF228D-63A0-DD52-0DCE-FA0FCC936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182" y="1334961"/>
            <a:ext cx="18669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7601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8191925" y="1325880"/>
            <a:ext cx="3352375" cy="2234443"/>
          </a:xfrm>
        </p:spPr>
        <p:txBody>
          <a:bodyPr vert="horz" lIns="91440" tIns="45720" rIns="91440" bIns="45720" rtlCol="0" anchor="b">
            <a:normAutofit/>
          </a:bodyPr>
          <a:lstStyle/>
          <a:p>
            <a:r>
              <a:rPr lang="en-US" sz="4600" b="0" dirty="0">
                <a:solidFill>
                  <a:srgbClr val="EBEBEB"/>
                </a:solidFill>
                <a:latin typeface="+mj-lt"/>
              </a:rPr>
              <a:t>Solution – </a:t>
            </a:r>
            <a:br>
              <a:rPr lang="en-US" sz="4600" b="0" dirty="0">
                <a:solidFill>
                  <a:srgbClr val="EBEBEB"/>
                </a:solidFill>
                <a:latin typeface="+mj-lt"/>
              </a:rPr>
            </a:br>
            <a:br>
              <a:rPr lang="en-US" sz="4600" b="0" dirty="0">
                <a:solidFill>
                  <a:srgbClr val="EBEBEB"/>
                </a:solidFill>
                <a:latin typeface="+mj-lt"/>
              </a:rPr>
            </a:br>
            <a:r>
              <a:rPr lang="en-US" sz="4600" b="0" dirty="0">
                <a:solidFill>
                  <a:srgbClr val="EBEBEB"/>
                </a:solidFill>
                <a:latin typeface="+mj-lt"/>
              </a:rPr>
              <a:t>Test Approach</a:t>
            </a:r>
            <a:endParaRPr lang="en-US" sz="4600" b="0" i="0" kern="1200" dirty="0">
              <a:solidFill>
                <a:srgbClr val="EBEBEB"/>
              </a:solidFill>
              <a:latin typeface="+mj-lt"/>
              <a:ea typeface="+mj-ea"/>
              <a:cs typeface="+mj-cs"/>
            </a:endParaRPr>
          </a:p>
        </p:txBody>
      </p:sp>
      <p:sp>
        <p:nvSpPr>
          <p:cNvPr id="5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graphicFrame>
        <p:nvGraphicFramePr>
          <p:cNvPr id="7" name="Table 7">
            <a:extLst>
              <a:ext uri="{FF2B5EF4-FFF2-40B4-BE49-F238E27FC236}">
                <a16:creationId xmlns:a16="http://schemas.microsoft.com/office/drawing/2014/main" id="{15ED7014-6F32-6CE2-3D44-2ECD3A7155BD}"/>
              </a:ext>
            </a:extLst>
          </p:cNvPr>
          <p:cNvGraphicFramePr>
            <a:graphicFrameLocks noGrp="1"/>
          </p:cNvGraphicFramePr>
          <p:nvPr>
            <p:extLst>
              <p:ext uri="{D42A27DB-BD31-4B8C-83A1-F6EECF244321}">
                <p14:modId xmlns:p14="http://schemas.microsoft.com/office/powerpoint/2010/main" val="2024173953"/>
              </p:ext>
            </p:extLst>
          </p:nvPr>
        </p:nvGraphicFramePr>
        <p:xfrm>
          <a:off x="236882" y="720667"/>
          <a:ext cx="6953106" cy="2708333"/>
        </p:xfrm>
        <a:graphic>
          <a:graphicData uri="http://schemas.openxmlformats.org/drawingml/2006/table">
            <a:tbl>
              <a:tblPr firstRow="1" bandRow="1">
                <a:tableStyleId>{7DF18680-E054-41AD-8BC1-D1AEF772440D}</a:tableStyleId>
              </a:tblPr>
              <a:tblGrid>
                <a:gridCol w="3476553">
                  <a:extLst>
                    <a:ext uri="{9D8B030D-6E8A-4147-A177-3AD203B41FA5}">
                      <a16:colId xmlns:a16="http://schemas.microsoft.com/office/drawing/2014/main" val="1884507054"/>
                    </a:ext>
                  </a:extLst>
                </a:gridCol>
                <a:gridCol w="3476553">
                  <a:extLst>
                    <a:ext uri="{9D8B030D-6E8A-4147-A177-3AD203B41FA5}">
                      <a16:colId xmlns:a16="http://schemas.microsoft.com/office/drawing/2014/main" val="4227288711"/>
                    </a:ext>
                  </a:extLst>
                </a:gridCol>
              </a:tblGrid>
              <a:tr h="588678">
                <a:tc>
                  <a:txBody>
                    <a:bodyPr/>
                    <a:lstStyle/>
                    <a:p>
                      <a:r>
                        <a:rPr lang="en-IN" dirty="0"/>
                        <a:t>Functional Testing Types</a:t>
                      </a:r>
                    </a:p>
                  </a:txBody>
                  <a:tcPr/>
                </a:tc>
                <a:tc>
                  <a:txBody>
                    <a:bodyPr/>
                    <a:lstStyle/>
                    <a:p>
                      <a:r>
                        <a:rPr lang="en-IN" dirty="0"/>
                        <a:t>Non-Functional Testing Types</a:t>
                      </a:r>
                    </a:p>
                  </a:txBody>
                  <a:tcPr/>
                </a:tc>
                <a:extLst>
                  <a:ext uri="{0D108BD9-81ED-4DB2-BD59-A6C34878D82A}">
                    <a16:rowId xmlns:a16="http://schemas.microsoft.com/office/drawing/2014/main" val="2594447973"/>
                  </a:ext>
                </a:extLst>
              </a:tr>
              <a:tr h="354053">
                <a:tc>
                  <a:txBody>
                    <a:bodyPr/>
                    <a:lstStyle/>
                    <a:p>
                      <a:r>
                        <a:rPr lang="en-IN" dirty="0"/>
                        <a:t>Unit Testing</a:t>
                      </a:r>
                    </a:p>
                  </a:txBody>
                  <a:tcPr/>
                </a:tc>
                <a:tc>
                  <a:txBody>
                    <a:bodyPr/>
                    <a:lstStyle/>
                    <a:p>
                      <a:r>
                        <a:rPr lang="en-IN" dirty="0"/>
                        <a:t>Performance Testing</a:t>
                      </a:r>
                    </a:p>
                  </a:txBody>
                  <a:tcPr/>
                </a:tc>
                <a:extLst>
                  <a:ext uri="{0D108BD9-81ED-4DB2-BD59-A6C34878D82A}">
                    <a16:rowId xmlns:a16="http://schemas.microsoft.com/office/drawing/2014/main" val="2540848005"/>
                  </a:ext>
                </a:extLst>
              </a:tr>
              <a:tr h="382295">
                <a:tc>
                  <a:txBody>
                    <a:bodyPr/>
                    <a:lstStyle/>
                    <a:p>
                      <a:r>
                        <a:rPr lang="en-IN" dirty="0"/>
                        <a:t>Integration Testing</a:t>
                      </a:r>
                    </a:p>
                  </a:txBody>
                  <a:tcPr/>
                </a:tc>
                <a:tc>
                  <a:txBody>
                    <a:bodyPr/>
                    <a:lstStyle/>
                    <a:p>
                      <a:r>
                        <a:rPr lang="en-IN" dirty="0"/>
                        <a:t>Scalability Testing</a:t>
                      </a:r>
                    </a:p>
                  </a:txBody>
                  <a:tcPr/>
                </a:tc>
                <a:extLst>
                  <a:ext uri="{0D108BD9-81ED-4DB2-BD59-A6C34878D82A}">
                    <a16:rowId xmlns:a16="http://schemas.microsoft.com/office/drawing/2014/main" val="949901666"/>
                  </a:ext>
                </a:extLst>
              </a:tr>
              <a:tr h="342442">
                <a:tc>
                  <a:txBody>
                    <a:bodyPr/>
                    <a:lstStyle/>
                    <a:p>
                      <a:r>
                        <a:rPr lang="en-IN" sz="1800" kern="1200" dirty="0">
                          <a:solidFill>
                            <a:schemeClr val="dk1"/>
                          </a:solidFill>
                          <a:latin typeface="+mn-lt"/>
                          <a:ea typeface="+mn-ea"/>
                          <a:cs typeface="+mn-cs"/>
                        </a:rPr>
                        <a:t>System</a:t>
                      </a:r>
                      <a:r>
                        <a:rPr lang="en-IN" dirty="0"/>
                        <a:t> Testing</a:t>
                      </a:r>
                    </a:p>
                  </a:txBody>
                  <a:tcPr/>
                </a:tc>
                <a:tc>
                  <a:txBody>
                    <a:bodyPr/>
                    <a:lstStyle/>
                    <a:p>
                      <a:r>
                        <a:rPr lang="en-IN" dirty="0"/>
                        <a:t>Usability Testing</a:t>
                      </a:r>
                    </a:p>
                  </a:txBody>
                  <a:tcPr/>
                </a:tc>
                <a:extLst>
                  <a:ext uri="{0D108BD9-81ED-4DB2-BD59-A6C34878D82A}">
                    <a16:rowId xmlns:a16="http://schemas.microsoft.com/office/drawing/2014/main" val="3813296275"/>
                  </a:ext>
                </a:extLst>
              </a:tr>
              <a:tr h="310310">
                <a:tc>
                  <a:txBody>
                    <a:bodyPr/>
                    <a:lstStyle/>
                    <a:p>
                      <a:r>
                        <a:rPr lang="en-IN" dirty="0"/>
                        <a:t>System Integration Testing</a:t>
                      </a:r>
                    </a:p>
                  </a:txBody>
                  <a:tcPr/>
                </a:tc>
                <a:tc>
                  <a:txBody>
                    <a:bodyPr/>
                    <a:lstStyle/>
                    <a:p>
                      <a:r>
                        <a:rPr lang="en-IN" dirty="0"/>
                        <a:t>Hardware Configuration Testing</a:t>
                      </a:r>
                    </a:p>
                  </a:txBody>
                  <a:tcPr/>
                </a:tc>
                <a:extLst>
                  <a:ext uri="{0D108BD9-81ED-4DB2-BD59-A6C34878D82A}">
                    <a16:rowId xmlns:a16="http://schemas.microsoft.com/office/drawing/2014/main" val="2417281227"/>
                  </a:ext>
                </a:extLst>
              </a:tr>
              <a:tr h="351137">
                <a:tc>
                  <a:txBody>
                    <a:bodyPr/>
                    <a:lstStyle/>
                    <a:p>
                      <a:r>
                        <a:rPr lang="en-IN" dirty="0"/>
                        <a:t>User Acceptance Testing</a:t>
                      </a:r>
                    </a:p>
                  </a:txBody>
                  <a:tcPr/>
                </a:tc>
                <a:tc>
                  <a:txBody>
                    <a:bodyPr/>
                    <a:lstStyle/>
                    <a:p>
                      <a:r>
                        <a:rPr lang="en-IN" dirty="0"/>
                        <a:t>Security Testing</a:t>
                      </a:r>
                    </a:p>
                  </a:txBody>
                  <a:tcPr/>
                </a:tc>
                <a:extLst>
                  <a:ext uri="{0D108BD9-81ED-4DB2-BD59-A6C34878D82A}">
                    <a16:rowId xmlns:a16="http://schemas.microsoft.com/office/drawing/2014/main" val="2849916247"/>
                  </a:ext>
                </a:extLst>
              </a:tr>
            </a:tbl>
          </a:graphicData>
        </a:graphic>
      </p:graphicFrame>
      <p:sp>
        <p:nvSpPr>
          <p:cNvPr id="9" name="TextBox 8">
            <a:extLst>
              <a:ext uri="{FF2B5EF4-FFF2-40B4-BE49-F238E27FC236}">
                <a16:creationId xmlns:a16="http://schemas.microsoft.com/office/drawing/2014/main" id="{539E1DE4-8B7E-592A-523C-C01EA352FB9C}"/>
              </a:ext>
            </a:extLst>
          </p:cNvPr>
          <p:cNvSpPr txBox="1"/>
          <p:nvPr/>
        </p:nvSpPr>
        <p:spPr>
          <a:xfrm>
            <a:off x="244558" y="3994924"/>
            <a:ext cx="6385525" cy="2308324"/>
          </a:xfrm>
          <a:prstGeom prst="rect">
            <a:avLst/>
          </a:prstGeom>
          <a:noFill/>
        </p:spPr>
        <p:txBody>
          <a:bodyPr wrap="square" rtlCol="0">
            <a:spAutoFit/>
          </a:bodyPr>
          <a:lstStyle/>
          <a:p>
            <a:r>
              <a:rPr lang="en-IN" b="1" dirty="0"/>
              <a:t>Test Environment Used:</a:t>
            </a:r>
            <a:r>
              <a:rPr lang="en-IN" dirty="0"/>
              <a:t> QA ,Load Test Environment, Demo and Prod</a:t>
            </a:r>
            <a:br>
              <a:rPr lang="en-IN" dirty="0"/>
            </a:br>
            <a:r>
              <a:rPr lang="en-IN" b="1" dirty="0"/>
              <a:t>Test Data: </a:t>
            </a:r>
            <a:r>
              <a:rPr lang="en-IN" dirty="0"/>
              <a:t>Excel, </a:t>
            </a:r>
            <a:r>
              <a:rPr lang="en-IN" dirty="0" err="1"/>
              <a:t>Json</a:t>
            </a:r>
            <a:r>
              <a:rPr lang="en-IN" dirty="0"/>
              <a:t> and xml files</a:t>
            </a:r>
            <a:br>
              <a:rPr lang="en-IN" dirty="0"/>
            </a:br>
            <a:r>
              <a:rPr lang="en-IN" b="1" dirty="0"/>
              <a:t>Test Approach:</a:t>
            </a:r>
            <a:r>
              <a:rPr lang="en-IN" dirty="0"/>
              <a:t> </a:t>
            </a:r>
            <a:br>
              <a:rPr lang="en-IN" dirty="0"/>
            </a:br>
            <a:br>
              <a:rPr lang="en-IN" dirty="0"/>
            </a:br>
            <a:br>
              <a:rPr lang="en-IN" dirty="0"/>
            </a:br>
            <a:br>
              <a:rPr lang="en-IN" dirty="0"/>
            </a:br>
            <a:endParaRPr lang="en-IN" dirty="0"/>
          </a:p>
        </p:txBody>
      </p:sp>
    </p:spTree>
    <p:extLst>
      <p:ext uri="{BB962C8B-B14F-4D97-AF65-F5344CB8AC3E}">
        <p14:creationId xmlns:p14="http://schemas.microsoft.com/office/powerpoint/2010/main" val="255775395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9" name="Picture 7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1" name="Oval 8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3" name="Picture 8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5" name="Picture 8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7" name="Rectangle 8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3"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a:solidFill>
                  <a:srgbClr val="EBEBEB"/>
                </a:solidFill>
                <a:latin typeface="+mj-lt"/>
                <a:ea typeface="+mj-ea"/>
                <a:cs typeface="+mj-cs"/>
              </a:rPr>
              <a:t>Approach for API Testing</a:t>
            </a:r>
          </a:p>
        </p:txBody>
      </p:sp>
      <p:sp useBgFill="1">
        <p:nvSpPr>
          <p:cNvPr id="95" name="Freeform: Shape 94">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a:extLst>
              <a:ext uri="{FF2B5EF4-FFF2-40B4-BE49-F238E27FC236}">
                <a16:creationId xmlns:a16="http://schemas.microsoft.com/office/drawing/2014/main" id="{DF139A47-9340-0349-FC5E-1DCCE53D2E7A}"/>
              </a:ext>
            </a:extLst>
          </p:cNvPr>
          <p:cNvPicPr>
            <a:picLocks noChangeAspect="1"/>
          </p:cNvPicPr>
          <p:nvPr/>
        </p:nvPicPr>
        <p:blipFill>
          <a:blip r:embed="rId6"/>
          <a:stretch>
            <a:fillRect/>
          </a:stretch>
        </p:blipFill>
        <p:spPr>
          <a:xfrm>
            <a:off x="653484" y="2521242"/>
            <a:ext cx="8946128" cy="3859462"/>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2609710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8" name="Picture 5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0" name="Oval 5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2" name="Picture 6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4" name="Picture 6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6" name="Rectangle 6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0E6056D0-E108-4E19-B8E1-EDAA5D5AB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8F045-DFA8-67AC-BF4C-A3AC2A2BAEEF}"/>
              </a:ext>
            </a:extLst>
          </p:cNvPr>
          <p:cNvSpPr>
            <a:spLocks noGrp="1"/>
          </p:cNvSpPr>
          <p:nvPr>
            <p:ph type="title"/>
          </p:nvPr>
        </p:nvSpPr>
        <p:spPr>
          <a:xfrm>
            <a:off x="5030502" y="1325880"/>
            <a:ext cx="6513798" cy="3066507"/>
          </a:xfrm>
        </p:spPr>
        <p:txBody>
          <a:bodyPr vert="horz" lIns="91440" tIns="45720" rIns="91440" bIns="45720" rtlCol="0" anchor="b">
            <a:normAutofit/>
          </a:bodyPr>
          <a:lstStyle/>
          <a:p>
            <a:r>
              <a:rPr lang="en-US" sz="5400" b="0" i="0" kern="1200">
                <a:solidFill>
                  <a:srgbClr val="FFFFFF"/>
                </a:solidFill>
                <a:latin typeface="+mj-lt"/>
                <a:ea typeface="+mj-ea"/>
                <a:cs typeface="+mj-cs"/>
              </a:rPr>
              <a:t>Thank You</a:t>
            </a:r>
          </a:p>
        </p:txBody>
      </p:sp>
      <p:sp useBgFill="1">
        <p:nvSpPr>
          <p:cNvPr id="70" name="Rectangle 69">
            <a:extLst>
              <a:ext uri="{FF2B5EF4-FFF2-40B4-BE49-F238E27FC236}">
                <a16:creationId xmlns:a16="http://schemas.microsoft.com/office/drawing/2014/main" id="{2A89C280-86C2-464A-954C-30642A2DD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5" y="639905"/>
            <a:ext cx="3742076"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DD8A999-7B8E-4120-8AEF-70855B6AD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Smiling Face with No Fill">
            <a:extLst>
              <a:ext uri="{FF2B5EF4-FFF2-40B4-BE49-F238E27FC236}">
                <a16:creationId xmlns:a16="http://schemas.microsoft.com/office/drawing/2014/main" id="{A28A72C0-83AB-BFE9-FC02-C64E69BE98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5393" y="1879817"/>
            <a:ext cx="3103558" cy="3103558"/>
          </a:xfrm>
          <a:prstGeom prst="rect">
            <a:avLst/>
          </a:prstGeom>
          <a:effectLst/>
        </p:spPr>
      </p:pic>
    </p:spTree>
    <p:extLst>
      <p:ext uri="{BB962C8B-B14F-4D97-AF65-F5344CB8AC3E}">
        <p14:creationId xmlns:p14="http://schemas.microsoft.com/office/powerpoint/2010/main" val="175874780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DED2C-3F34-F846-A6CA-9628E853304D}"/>
              </a:ext>
            </a:extLst>
          </p:cNvPr>
          <p:cNvSpPr>
            <a:spLocks noGrp="1"/>
          </p:cNvSpPr>
          <p:nvPr>
            <p:ph type="body" sz="quarter" idx="21"/>
          </p:nvPr>
        </p:nvSpPr>
        <p:spPr>
          <a:xfrm>
            <a:off x="2760088" y="2577830"/>
            <a:ext cx="5696382" cy="3278221"/>
          </a:xfrm>
        </p:spPr>
        <p:txBody>
          <a:bodyPr/>
          <a:lstStyle/>
          <a:p>
            <a:pPr marL="458788" lvl="1" indent="-153988">
              <a:spcBef>
                <a:spcPts val="1100"/>
              </a:spcBef>
              <a:buClr>
                <a:srgbClr val="2CDDBC"/>
              </a:buClr>
              <a:defRPr sz="2626"/>
            </a:pPr>
            <a:r>
              <a:rPr lang="en-US" sz="1600" dirty="0">
                <a:latin typeface="Equip Extended Light" panose="020B0604020202020204" charset="0"/>
              </a:rPr>
              <a:t>Problem Statement: Automation</a:t>
            </a:r>
          </a:p>
          <a:p>
            <a:pPr marL="458788" lvl="1" indent="-153988">
              <a:spcBef>
                <a:spcPts val="1100"/>
              </a:spcBef>
              <a:buClr>
                <a:srgbClr val="2CDDBC"/>
              </a:buClr>
              <a:defRPr sz="2626"/>
            </a:pPr>
            <a:r>
              <a:rPr lang="en-US" sz="1600" dirty="0">
                <a:latin typeface="Equip Extended Light" panose="020B0604020202020204" charset="0"/>
              </a:rPr>
              <a:t>Solution Adopted: Automation</a:t>
            </a:r>
          </a:p>
          <a:p>
            <a:pPr marL="458788" lvl="1" indent="-153988">
              <a:spcBef>
                <a:spcPts val="1100"/>
              </a:spcBef>
              <a:buClr>
                <a:srgbClr val="2CDDBC"/>
              </a:buClr>
              <a:defRPr sz="2626"/>
            </a:pPr>
            <a:r>
              <a:rPr lang="en-US" sz="1600" dirty="0">
                <a:latin typeface="Equip Extended Light" panose="020B0604020202020204" charset="0"/>
              </a:rPr>
              <a:t>Problem Statement: </a:t>
            </a:r>
            <a:r>
              <a:rPr lang="en-US" sz="1600" b="1" dirty="0">
                <a:latin typeface="Equip Extended Light" panose="020B0604020202020204" charset="0"/>
              </a:rPr>
              <a:t>Performance</a:t>
            </a:r>
          </a:p>
          <a:p>
            <a:pPr marL="458788" lvl="1" indent="-153988">
              <a:spcBef>
                <a:spcPts val="1100"/>
              </a:spcBef>
              <a:buClr>
                <a:srgbClr val="2CDDBC"/>
              </a:buClr>
              <a:defRPr sz="2626"/>
            </a:pPr>
            <a:r>
              <a:rPr lang="en-US" sz="1600" dirty="0">
                <a:latin typeface="Equip Extended Light" panose="020B0604020202020204" charset="0"/>
              </a:rPr>
              <a:t>Solution Adopted: Performance</a:t>
            </a:r>
          </a:p>
          <a:p>
            <a:pPr marL="458788" lvl="1" indent="-153988">
              <a:spcBef>
                <a:spcPts val="1100"/>
              </a:spcBef>
              <a:buClr>
                <a:srgbClr val="2CDDBC"/>
              </a:buClr>
              <a:defRPr sz="2626"/>
            </a:pPr>
            <a:r>
              <a:rPr lang="en-US" sz="1600" dirty="0">
                <a:latin typeface="Equip Extended Light" panose="020B0604020202020204" charset="0"/>
              </a:rPr>
              <a:t>Problem Statement: Manual Test Approach</a:t>
            </a:r>
          </a:p>
          <a:p>
            <a:pPr marL="458788" lvl="1" indent="-153988">
              <a:spcBef>
                <a:spcPts val="1100"/>
              </a:spcBef>
              <a:buClr>
                <a:srgbClr val="2CDDBC"/>
              </a:buClr>
              <a:defRPr sz="2626"/>
            </a:pPr>
            <a:r>
              <a:rPr lang="en-US" sz="1600" dirty="0">
                <a:latin typeface="Equip Extended Light" panose="020B0604020202020204" charset="0"/>
              </a:rPr>
              <a:t>Solution Adopted: Test Approach</a:t>
            </a:r>
          </a:p>
          <a:p>
            <a:pPr marL="457200" lvl="1" indent="0">
              <a:spcBef>
                <a:spcPts val="1100"/>
              </a:spcBef>
              <a:buClr>
                <a:srgbClr val="2CDDBC"/>
              </a:buClr>
              <a:buNone/>
              <a:defRPr sz="2626"/>
            </a:pPr>
            <a:endParaRPr lang="en-US" sz="1600" dirty="0"/>
          </a:p>
          <a:p>
            <a:endParaRPr lang="en-US" sz="1800" dirty="0"/>
          </a:p>
        </p:txBody>
      </p:sp>
      <p:sp>
        <p:nvSpPr>
          <p:cNvPr id="5" name="Text Placeholder 4">
            <a:extLst>
              <a:ext uri="{FF2B5EF4-FFF2-40B4-BE49-F238E27FC236}">
                <a16:creationId xmlns:a16="http://schemas.microsoft.com/office/drawing/2014/main" id="{1E797AE8-81E7-F24B-A781-C454CEF645B5}"/>
              </a:ext>
            </a:extLst>
          </p:cNvPr>
          <p:cNvSpPr>
            <a:spLocks noGrp="1"/>
          </p:cNvSpPr>
          <p:nvPr>
            <p:ph type="body" sz="quarter" idx="23"/>
          </p:nvPr>
        </p:nvSpPr>
        <p:spPr>
          <a:xfrm>
            <a:off x="654050" y="1132402"/>
            <a:ext cx="10647363" cy="720782"/>
          </a:xfrm>
        </p:spPr>
        <p:txBody>
          <a:bodyPr/>
          <a:lstStyle/>
          <a:p>
            <a:r>
              <a:rPr lang="en-US" sz="2000" dirty="0"/>
              <a:t>Presented by: </a:t>
            </a:r>
          </a:p>
          <a:p>
            <a:r>
              <a:rPr lang="en-US" sz="2000" dirty="0"/>
              <a:t>Jaspreet Kaur Chagger , Rahul Mathur , Mohd Azim &amp; Prashant Chauhan</a:t>
            </a:r>
          </a:p>
        </p:txBody>
      </p:sp>
      <p:sp>
        <p:nvSpPr>
          <p:cNvPr id="6" name="Text Placeholder 2">
            <a:extLst>
              <a:ext uri="{FF2B5EF4-FFF2-40B4-BE49-F238E27FC236}">
                <a16:creationId xmlns:a16="http://schemas.microsoft.com/office/drawing/2014/main" id="{FCB1AFBD-02CD-42F9-A0E9-08C5B561FA64}"/>
              </a:ext>
            </a:extLst>
          </p:cNvPr>
          <p:cNvSpPr txBox="1">
            <a:spLocks/>
          </p:cNvSpPr>
          <p:nvPr/>
        </p:nvSpPr>
        <p:spPr>
          <a:xfrm>
            <a:off x="654050" y="1572325"/>
            <a:ext cx="7290495" cy="483972"/>
          </a:xfrm>
          <a:prstGeom prst="rect">
            <a:avLst/>
          </a:prstGeom>
        </p:spPr>
        <p:txBody>
          <a:bodyPr lIns="0" tIns="0" rIns="0" bIns="0">
            <a:noAutofit/>
          </a:bodyPr>
          <a:lstStyle>
            <a:lvl1pPr defTabSz="825500" eaLnBrk="1" hangingPunct="1">
              <a:lnSpc>
                <a:spcPct val="100000"/>
              </a:lnSpc>
              <a:spcBef>
                <a:spcPts val="0"/>
              </a:spcBef>
              <a:defRPr sz="3200">
                <a:latin typeface="Equip Extended Light"/>
                <a:ea typeface="Equip Extended Light"/>
                <a:cs typeface="Equip Extended Light"/>
                <a:sym typeface="Equip Extended Light"/>
              </a:defRPr>
            </a:lvl1pPr>
            <a:lvl2pPr marL="942975" indent="-333375" eaLnBrk="1" hangingPunct="1">
              <a:lnSpc>
                <a:spcPct val="100000"/>
              </a:lnSpc>
              <a:spcBef>
                <a:spcPts val="2600"/>
              </a:spcBef>
              <a:buSzPct val="123000"/>
              <a:buChar char="•"/>
              <a:defRPr sz="2625">
                <a:latin typeface="Equip-Light"/>
                <a:ea typeface="Equip-Light"/>
                <a:cs typeface="Equip-Light"/>
                <a:sym typeface="Equip-Light"/>
              </a:defRPr>
            </a:lvl2pPr>
            <a:lvl3pPr marL="1552575" indent="-333375" eaLnBrk="1" hangingPunct="1">
              <a:lnSpc>
                <a:spcPct val="100000"/>
              </a:lnSpc>
              <a:spcBef>
                <a:spcPts val="2600"/>
              </a:spcBef>
              <a:buSzPct val="123000"/>
              <a:buChar char="•"/>
              <a:defRPr sz="2625">
                <a:latin typeface="Equip-Light"/>
                <a:ea typeface="Equip-Light"/>
                <a:cs typeface="Equip-Light"/>
                <a:sym typeface="Equip-Light"/>
              </a:defRPr>
            </a:lvl3pPr>
            <a:lvl4pPr marL="2162175" indent="-333375" eaLnBrk="1" hangingPunct="1">
              <a:lnSpc>
                <a:spcPct val="100000"/>
              </a:lnSpc>
              <a:spcBef>
                <a:spcPts val="2600"/>
              </a:spcBef>
              <a:buSzPct val="123000"/>
              <a:buChar char="•"/>
              <a:defRPr sz="2625">
                <a:latin typeface="Equip-Light"/>
                <a:ea typeface="Equip-Light"/>
                <a:cs typeface="Equip-Light"/>
                <a:sym typeface="Equip-Light"/>
              </a:defRPr>
            </a:lvl4pPr>
            <a:lvl5pPr marL="2771775" indent="-333375" eaLnBrk="1" hangingPunct="1">
              <a:lnSpc>
                <a:spcPct val="100000"/>
              </a:lnSpc>
              <a:spcBef>
                <a:spcPts val="2600"/>
              </a:spcBef>
              <a:buSzPct val="123000"/>
              <a:buChar char="•"/>
              <a:defRPr sz="2625">
                <a:latin typeface="Equip-Light"/>
                <a:ea typeface="Equip-Light"/>
                <a:cs typeface="Equip-Light"/>
                <a:sym typeface="Equip-Light"/>
              </a:defRPr>
            </a:lvl5pPr>
            <a:lvl6pPr marL="3381375" indent="-333375" eaLnBrk="1" hangingPunct="1">
              <a:lnSpc>
                <a:spcPct val="100000"/>
              </a:lnSpc>
              <a:spcBef>
                <a:spcPts val="2600"/>
              </a:spcBef>
              <a:buSzPct val="123000"/>
              <a:buChar char="•"/>
              <a:defRPr sz="2625">
                <a:latin typeface="Equip-Light"/>
                <a:ea typeface="Equip-Light"/>
                <a:cs typeface="Equip-Light"/>
                <a:sym typeface="Equip-Light"/>
              </a:defRPr>
            </a:lvl6pPr>
            <a:lvl7pPr marL="3990975" indent="-333375" eaLnBrk="1" hangingPunct="1">
              <a:lnSpc>
                <a:spcPct val="100000"/>
              </a:lnSpc>
              <a:spcBef>
                <a:spcPts val="2600"/>
              </a:spcBef>
              <a:buSzPct val="123000"/>
              <a:buChar char="•"/>
              <a:defRPr sz="2625">
                <a:latin typeface="Equip-Light"/>
                <a:ea typeface="Equip-Light"/>
                <a:cs typeface="Equip-Light"/>
                <a:sym typeface="Equip-Light"/>
              </a:defRPr>
            </a:lvl7pPr>
            <a:lvl8pPr marL="4600575" indent="-333375" eaLnBrk="1" hangingPunct="1">
              <a:lnSpc>
                <a:spcPct val="100000"/>
              </a:lnSpc>
              <a:spcBef>
                <a:spcPts val="2600"/>
              </a:spcBef>
              <a:buSzPct val="123000"/>
              <a:buChar char="•"/>
              <a:defRPr sz="2625">
                <a:latin typeface="Equip-Light"/>
                <a:ea typeface="Equip-Light"/>
                <a:cs typeface="Equip-Light"/>
                <a:sym typeface="Equip-Light"/>
              </a:defRPr>
            </a:lvl8pPr>
            <a:lvl9pPr marL="5210175" indent="-333375" eaLnBrk="1" hangingPunct="1">
              <a:lnSpc>
                <a:spcPct val="100000"/>
              </a:lnSpc>
              <a:spcBef>
                <a:spcPts val="2600"/>
              </a:spcBef>
              <a:buSzPct val="123000"/>
              <a:buChar char="•"/>
              <a:defRPr sz="2625">
                <a:latin typeface="Equip-Light"/>
                <a:ea typeface="Equip-Light"/>
                <a:cs typeface="Equip-Light"/>
                <a:sym typeface="Equip-Light"/>
              </a:defRPr>
            </a:lvl9pPr>
          </a:lstStyle>
          <a:p>
            <a:endParaRPr lang="en-US" sz="1600" dirty="0"/>
          </a:p>
        </p:txBody>
      </p:sp>
    </p:spTree>
    <p:extLst>
      <p:ext uri="{BB962C8B-B14F-4D97-AF65-F5344CB8AC3E}">
        <p14:creationId xmlns:p14="http://schemas.microsoft.com/office/powerpoint/2010/main" val="6257024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a:solidFill>
                  <a:srgbClr val="EBEBEB"/>
                </a:solidFill>
                <a:latin typeface="+mj-lt"/>
                <a:ea typeface="+mj-ea"/>
                <a:cs typeface="+mj-cs"/>
              </a:rPr>
              <a:t>Problem Statement</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15" name="Picture 14">
            <a:extLst>
              <a:ext uri="{FF2B5EF4-FFF2-40B4-BE49-F238E27FC236}">
                <a16:creationId xmlns:a16="http://schemas.microsoft.com/office/drawing/2014/main" id="{9F1069EA-8E0E-09B8-9935-B9650768F3FD}"/>
              </a:ext>
            </a:extLst>
          </p:cNvPr>
          <p:cNvPicPr>
            <a:picLocks noChangeAspect="1"/>
          </p:cNvPicPr>
          <p:nvPr/>
        </p:nvPicPr>
        <p:blipFill>
          <a:blip r:embed="rId6"/>
          <a:stretch>
            <a:fillRect/>
          </a:stretch>
        </p:blipFill>
        <p:spPr>
          <a:xfrm>
            <a:off x="6125068" y="2548280"/>
            <a:ext cx="5396371" cy="3669533"/>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12793705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297376" y="2548647"/>
            <a:ext cx="7178727" cy="3877985"/>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effectLst/>
                <a:latin typeface="-apple-system"/>
              </a:rPr>
              <a:t>Common automation framework created for API, Web and Mobile Tests</a:t>
            </a:r>
          </a:p>
          <a:p>
            <a:pPr marL="285750" indent="-285750" algn="l">
              <a:buFont typeface="Arial" panose="020B0604020202020204" pitchFamily="34" charset="0"/>
              <a:buChar char="•"/>
            </a:pPr>
            <a:r>
              <a:rPr lang="en-US" sz="1600" b="0" i="0" dirty="0">
                <a:effectLst/>
                <a:latin typeface="-apple-system"/>
              </a:rPr>
              <a:t>Framework is based on Java, </a:t>
            </a:r>
            <a:r>
              <a:rPr lang="en-US" sz="1600" b="0" i="0" dirty="0" err="1">
                <a:effectLst/>
                <a:latin typeface="-apple-system"/>
              </a:rPr>
              <a:t>TestNg</a:t>
            </a:r>
            <a:r>
              <a:rPr lang="en-US" sz="1600" b="0" i="0" dirty="0">
                <a:effectLst/>
                <a:latin typeface="-apple-system"/>
              </a:rPr>
              <a:t> and Maven</a:t>
            </a:r>
          </a:p>
          <a:p>
            <a:pPr marL="285750" indent="-285750" algn="l">
              <a:buFont typeface="Arial" panose="020B0604020202020204" pitchFamily="34" charset="0"/>
              <a:buChar char="•"/>
            </a:pPr>
            <a:r>
              <a:rPr lang="en-US" sz="1600" b="0" i="0" dirty="0">
                <a:effectLst/>
                <a:latin typeface="-apple-system"/>
              </a:rPr>
              <a:t>Leverages Rest Assured for API, Selenium for Web and Appium library for Mobile Automation</a:t>
            </a:r>
          </a:p>
          <a:p>
            <a:pPr marL="285750" indent="-285750" algn="l">
              <a:buFont typeface="Arial" panose="020B0604020202020204" pitchFamily="34" charset="0"/>
              <a:buChar char="•"/>
            </a:pPr>
            <a:r>
              <a:rPr lang="en-US" sz="1600" b="0" i="0" dirty="0">
                <a:effectLst/>
                <a:latin typeface="-apple-system"/>
              </a:rPr>
              <a:t>Supports Parallel execution</a:t>
            </a:r>
          </a:p>
          <a:p>
            <a:pPr marL="285750" indent="-285750" algn="l">
              <a:buFont typeface="Arial" panose="020B0604020202020204" pitchFamily="34" charset="0"/>
              <a:buChar char="•"/>
            </a:pPr>
            <a:r>
              <a:rPr lang="en-US" sz="1600" b="0" i="0" dirty="0">
                <a:effectLst/>
                <a:latin typeface="-apple-system"/>
              </a:rPr>
              <a:t>Tests can be run via command line</a:t>
            </a:r>
          </a:p>
          <a:p>
            <a:pPr marL="285750" indent="-285750" algn="l">
              <a:buFont typeface="Arial" panose="020B0604020202020204" pitchFamily="34" charset="0"/>
              <a:buChar char="•"/>
            </a:pPr>
            <a:r>
              <a:rPr lang="en-US" sz="1600" b="0" i="0" dirty="0">
                <a:effectLst/>
                <a:latin typeface="-apple-system"/>
              </a:rPr>
              <a:t>Logging of Test Failures and Test success using </a:t>
            </a:r>
            <a:r>
              <a:rPr lang="en-US" sz="1600" b="0" i="0" dirty="0" err="1">
                <a:effectLst/>
                <a:latin typeface="-apple-system"/>
              </a:rPr>
              <a:t>ITestListner</a:t>
            </a:r>
            <a:endParaRPr lang="en-US" sz="1600" b="0" i="0" dirty="0">
              <a:effectLst/>
              <a:latin typeface="-apple-system"/>
            </a:endParaRPr>
          </a:p>
          <a:p>
            <a:pPr marL="285750" indent="-285750" algn="l">
              <a:buFont typeface="Arial" panose="020B0604020202020204" pitchFamily="34" charset="0"/>
              <a:buChar char="•"/>
            </a:pPr>
            <a:r>
              <a:rPr lang="en-US" sz="1600" b="0" i="0" dirty="0">
                <a:effectLst/>
                <a:latin typeface="-apple-system"/>
              </a:rPr>
              <a:t>Test reporting via Extent reports</a:t>
            </a:r>
          </a:p>
          <a:p>
            <a:pPr marL="285750" indent="-285750">
              <a:buFont typeface="Arial" panose="020B0604020202020204" pitchFamily="34" charset="0"/>
              <a:buChar char="•"/>
            </a:pPr>
            <a:r>
              <a:rPr lang="en-US" sz="1600" b="0" i="0" dirty="0">
                <a:effectLst/>
                <a:latin typeface="-apple-system"/>
              </a:rPr>
              <a:t>Screenshot capture on Test success (Configurable) and Test Failures</a:t>
            </a:r>
          </a:p>
          <a:p>
            <a:pPr marL="285750" indent="-285750">
              <a:buFont typeface="Arial" panose="020B0604020202020204" pitchFamily="34" charset="0"/>
              <a:buChar char="•"/>
            </a:pPr>
            <a:r>
              <a:rPr lang="en-US" sz="1600" b="0" i="0" dirty="0">
                <a:effectLst/>
                <a:latin typeface="-apple-system"/>
              </a:rPr>
              <a:t>Automatic download of Browser drivers based on browser selected for web test</a:t>
            </a:r>
          </a:p>
          <a:p>
            <a:pPr marL="285750" indent="-285750">
              <a:buFont typeface="Arial" panose="020B0604020202020204" pitchFamily="34" charset="0"/>
              <a:buChar char="•"/>
            </a:pPr>
            <a:r>
              <a:rPr lang="en-US" sz="1600" b="0" i="0" dirty="0">
                <a:effectLst/>
                <a:latin typeface="-apple-system"/>
              </a:rPr>
              <a:t>Based on Page Object Model</a:t>
            </a:r>
          </a:p>
          <a:p>
            <a:pPr marL="285750" indent="-285750">
              <a:buFont typeface="Arial" panose="020B0604020202020204" pitchFamily="34" charset="0"/>
              <a:buChar char="•"/>
            </a:pPr>
            <a:r>
              <a:rPr lang="en-US" sz="1600" b="0" i="0" dirty="0">
                <a:effectLst/>
                <a:latin typeface="-apple-system"/>
              </a:rPr>
              <a:t>Page Factory Design pattern for Page classes</a:t>
            </a:r>
          </a:p>
          <a:p>
            <a:pPr marL="285750" indent="-285750" algn="l">
              <a:buFont typeface="Arial" panose="020B0604020202020204" pitchFamily="34" charset="0"/>
              <a:buChar char="•"/>
            </a:pPr>
            <a:endParaRPr lang="en-US" b="0" i="0" dirty="0">
              <a:effectLst/>
              <a:latin typeface="-apple-system"/>
            </a:endParaRPr>
          </a:p>
          <a:p>
            <a:endParaRPr lang="en-US" dirty="0"/>
          </a:p>
          <a:p>
            <a:endParaRPr lang="en-US" dirty="0"/>
          </a:p>
        </p:txBody>
      </p:sp>
      <p:pic>
        <p:nvPicPr>
          <p:cNvPr id="5" name="Picture 4">
            <a:extLst>
              <a:ext uri="{FF2B5EF4-FFF2-40B4-BE49-F238E27FC236}">
                <a16:creationId xmlns:a16="http://schemas.microsoft.com/office/drawing/2014/main" id="{59EF9335-7252-D186-8431-810EB235117A}"/>
              </a:ext>
            </a:extLst>
          </p:cNvPr>
          <p:cNvPicPr>
            <a:picLocks noChangeAspect="1"/>
          </p:cNvPicPr>
          <p:nvPr/>
        </p:nvPicPr>
        <p:blipFill>
          <a:blip r:embed="rId6"/>
          <a:stretch>
            <a:fillRect/>
          </a:stretch>
        </p:blipFill>
        <p:spPr>
          <a:xfrm>
            <a:off x="8239692" y="2371829"/>
            <a:ext cx="2719839" cy="3887975"/>
          </a:xfrm>
          <a:prstGeom prst="rect">
            <a:avLst/>
          </a:prstGeom>
        </p:spPr>
      </p:pic>
    </p:spTree>
    <p:extLst>
      <p:ext uri="{BB962C8B-B14F-4D97-AF65-F5344CB8AC3E}">
        <p14:creationId xmlns:p14="http://schemas.microsoft.com/office/powerpoint/2010/main" val="266836446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8" name="Picture 6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0" name="Oval 6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2" name="Picture 7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4" name="Picture 7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6" name="Rectangle 7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a:solidFill>
                  <a:srgbClr val="EBEBEB"/>
                </a:solidFill>
                <a:latin typeface="+mj-lt"/>
                <a:ea typeface="+mj-ea"/>
                <a:cs typeface="+mj-cs"/>
              </a:rPr>
              <a:t>Problem Statement: Performance</a:t>
            </a:r>
          </a:p>
        </p:txBody>
      </p:sp>
      <p:sp useBgFill="1">
        <p:nvSpPr>
          <p:cNvPr id="84" name="Freeform: Shape 83">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a:extLst>
              <a:ext uri="{FF2B5EF4-FFF2-40B4-BE49-F238E27FC236}">
                <a16:creationId xmlns:a16="http://schemas.microsoft.com/office/drawing/2014/main" id="{77B42E1F-7447-B21C-F48B-3A9B74E41037}"/>
              </a:ext>
            </a:extLst>
          </p:cNvPr>
          <p:cNvPicPr>
            <a:picLocks noChangeAspect="1"/>
          </p:cNvPicPr>
          <p:nvPr/>
        </p:nvPicPr>
        <p:blipFill>
          <a:blip r:embed="rId6"/>
          <a:stretch>
            <a:fillRect/>
          </a:stretch>
        </p:blipFill>
        <p:spPr>
          <a:xfrm>
            <a:off x="1863988" y="2286162"/>
            <a:ext cx="7738811" cy="4353080"/>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345689271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8" name="Picture 6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0" name="Oval 6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2" name="Picture 7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4" name="Picture 7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6" name="Rectangle 7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a:solidFill>
                  <a:srgbClr val="EBEBEB"/>
                </a:solidFill>
                <a:latin typeface="+mj-lt"/>
                <a:ea typeface="+mj-ea"/>
                <a:cs typeface="+mj-cs"/>
              </a:rPr>
              <a:t>Approach for Performance test activities and deliverables</a:t>
            </a:r>
          </a:p>
        </p:txBody>
      </p:sp>
      <p:sp useBgFill="1">
        <p:nvSpPr>
          <p:cNvPr id="84" name="Freeform: Shape 83">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descr="Graphical user interface, text, application&#10;&#10;Description automatically generated">
            <a:extLst>
              <a:ext uri="{FF2B5EF4-FFF2-40B4-BE49-F238E27FC236}">
                <a16:creationId xmlns:a16="http://schemas.microsoft.com/office/drawing/2014/main" id="{585D63D3-91F9-CE73-9036-F9DD61AAAD57}"/>
              </a:ext>
            </a:extLst>
          </p:cNvPr>
          <p:cNvPicPr>
            <a:picLocks noChangeAspect="1"/>
          </p:cNvPicPr>
          <p:nvPr/>
        </p:nvPicPr>
        <p:blipFill>
          <a:blip r:embed="rId6"/>
          <a:stretch>
            <a:fillRect/>
          </a:stretch>
        </p:blipFill>
        <p:spPr>
          <a:xfrm>
            <a:off x="1182346" y="2286162"/>
            <a:ext cx="9941265" cy="4333933"/>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147361136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fontScale="90000"/>
          </a:bodyPr>
          <a:lstStyle/>
          <a:p>
            <a:r>
              <a:rPr lang="en-US" sz="4200" b="0" dirty="0">
                <a:solidFill>
                  <a:srgbClr val="EBEBEB"/>
                </a:solidFill>
                <a:latin typeface="+mj-lt"/>
              </a:rPr>
              <a:t>High-Level Performance Testing Plan</a:t>
            </a:r>
            <a:br>
              <a:rPr lang="en-US" sz="800" b="0" i="0" dirty="0">
                <a:effectLst/>
                <a:latin typeface="-apple-system"/>
              </a:rPr>
            </a:b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642809" y="2523015"/>
            <a:ext cx="5202820" cy="646331"/>
          </a:xfrm>
          <a:prstGeom prst="rect">
            <a:avLst/>
          </a:prstGeom>
          <a:noFill/>
        </p:spPr>
        <p:txBody>
          <a:bodyPr wrap="square" rtlCol="0">
            <a:spAutoFit/>
          </a:bodyPr>
          <a:lstStyle/>
          <a:p>
            <a:endParaRPr lang="en-US" dirty="0"/>
          </a:p>
          <a:p>
            <a:endParaRPr lang="en-US" dirty="0"/>
          </a:p>
        </p:txBody>
      </p:sp>
      <p:sp>
        <p:nvSpPr>
          <p:cNvPr id="17" name="TextBox 16">
            <a:extLst>
              <a:ext uri="{FF2B5EF4-FFF2-40B4-BE49-F238E27FC236}">
                <a16:creationId xmlns:a16="http://schemas.microsoft.com/office/drawing/2014/main" id="{4586CB0F-4180-C1B6-7061-3A50184D0A12}"/>
              </a:ext>
            </a:extLst>
          </p:cNvPr>
          <p:cNvSpPr txBox="1"/>
          <p:nvPr/>
        </p:nvSpPr>
        <p:spPr>
          <a:xfrm>
            <a:off x="992460" y="2413808"/>
            <a:ext cx="8973312" cy="4185761"/>
          </a:xfrm>
          <a:prstGeom prst="rect">
            <a:avLst/>
          </a:prstGeom>
          <a:noFill/>
        </p:spPr>
        <p:txBody>
          <a:bodyPr wrap="square">
            <a:spAutoFit/>
          </a:bodyPr>
          <a:lstStyle/>
          <a:p>
            <a:pPr algn="l">
              <a:buFont typeface="+mj-lt"/>
              <a:buAutoNum type="arabicPeriod"/>
            </a:pPr>
            <a:r>
              <a:rPr lang="en-US" sz="1400" b="0" i="0" dirty="0">
                <a:effectLst/>
                <a:latin typeface="+mj-lt"/>
              </a:rPr>
              <a:t> Review Performance Impacting Scenarios</a:t>
            </a:r>
          </a:p>
          <a:p>
            <a:pPr algn="l">
              <a:buFont typeface="+mj-lt"/>
              <a:buAutoNum type="arabicPeriod"/>
            </a:pPr>
            <a:r>
              <a:rPr lang="en-US" sz="1400" b="0" i="0" dirty="0">
                <a:effectLst/>
                <a:latin typeface="+mj-lt"/>
              </a:rPr>
              <a:t> Finalize Performance Testing Scenarios</a:t>
            </a:r>
          </a:p>
          <a:p>
            <a:pPr algn="l">
              <a:buFont typeface="+mj-lt"/>
              <a:buAutoNum type="arabicPeriod"/>
            </a:pPr>
            <a:r>
              <a:rPr lang="en-US" sz="1400" b="0" i="0" dirty="0">
                <a:effectLst/>
                <a:latin typeface="+mj-lt"/>
              </a:rPr>
              <a:t> Scripting of Individual Scenarios and Merge/integrate all Scenarios</a:t>
            </a:r>
          </a:p>
          <a:p>
            <a:pPr algn="l">
              <a:buFont typeface="+mj-lt"/>
              <a:buAutoNum type="arabicPeriod"/>
            </a:pPr>
            <a:r>
              <a:rPr lang="en-US" sz="1400" b="0" i="0" dirty="0">
                <a:effectLst/>
                <a:latin typeface="+mj-lt"/>
              </a:rPr>
              <a:t> Verification test with industry standard think time</a:t>
            </a:r>
          </a:p>
          <a:p>
            <a:pPr algn="l">
              <a:buFont typeface="+mj-lt"/>
              <a:buAutoNum type="arabicPeriod"/>
            </a:pPr>
            <a:r>
              <a:rPr lang="en-US" sz="1400" b="0" i="0" dirty="0">
                <a:effectLst/>
                <a:latin typeface="+mj-lt"/>
              </a:rPr>
              <a:t> Based on production data analysis, finalize User Load Distribution/Think Time</a:t>
            </a:r>
          </a:p>
          <a:p>
            <a:pPr algn="l">
              <a:buFont typeface="+mj-lt"/>
              <a:buAutoNum type="arabicPeriod"/>
            </a:pPr>
            <a:r>
              <a:rPr lang="en-US" sz="1400" b="0" i="0" dirty="0">
                <a:effectLst/>
                <a:latin typeface="+mj-lt"/>
              </a:rPr>
              <a:t> Test Data Setup &amp; Verify</a:t>
            </a:r>
          </a:p>
          <a:p>
            <a:pPr algn="l">
              <a:buFont typeface="+mj-lt"/>
              <a:buAutoNum type="arabicPeriod"/>
            </a:pPr>
            <a:r>
              <a:rPr lang="en-US" sz="1400" b="0" i="0" dirty="0">
                <a:effectLst/>
                <a:latin typeface="+mj-lt"/>
              </a:rPr>
              <a:t> Script Verification/Update + Dry Run</a:t>
            </a:r>
          </a:p>
          <a:p>
            <a:pPr algn="l">
              <a:buFont typeface="+mj-lt"/>
              <a:buAutoNum type="arabicPeriod"/>
            </a:pPr>
            <a:r>
              <a:rPr lang="en-US" sz="1400" b="0" i="0" dirty="0">
                <a:effectLst/>
                <a:latin typeface="+mj-lt"/>
              </a:rPr>
              <a:t> Performance testing Environment Setup and Warm-up Test</a:t>
            </a:r>
          </a:p>
          <a:p>
            <a:pPr algn="l">
              <a:buFont typeface="+mj-lt"/>
              <a:buAutoNum type="arabicPeriod"/>
            </a:pPr>
            <a:r>
              <a:rPr lang="en-US" sz="1400" b="0" i="0" dirty="0">
                <a:effectLst/>
                <a:latin typeface="+mj-lt"/>
              </a:rPr>
              <a:t> Execute Load Test Run &amp; Share Test Result Summary </a:t>
            </a:r>
          </a:p>
          <a:p>
            <a:pPr marL="742950" lvl="1" indent="-285750" algn="l">
              <a:buFont typeface="+mj-lt"/>
              <a:buAutoNum type="arabicPeriod"/>
            </a:pPr>
            <a:r>
              <a:rPr lang="en-US" sz="1400" b="0" i="0" dirty="0">
                <a:effectLst/>
                <a:latin typeface="+mj-lt"/>
              </a:rPr>
              <a:t>The first two tests would be a break point test, the test will be executed in a step-up manner to find the breakpoint of the application based on number of users.</a:t>
            </a:r>
          </a:p>
          <a:p>
            <a:pPr marL="742950" lvl="1" indent="-285750" algn="l">
              <a:buFont typeface="+mj-lt"/>
              <a:buAutoNum type="arabicPeriod"/>
            </a:pPr>
            <a:r>
              <a:rPr lang="en-US" sz="1400" b="0" i="0" dirty="0">
                <a:effectLst/>
                <a:latin typeface="+mj-lt"/>
              </a:rPr>
              <a:t>The third step will be a benchmarking test to confirm the metrics obtained from first test and establish a benchmark for current performance.</a:t>
            </a:r>
          </a:p>
          <a:p>
            <a:pPr marL="742950" lvl="1" indent="-285750" algn="l">
              <a:buFont typeface="+mj-lt"/>
              <a:buAutoNum type="arabicPeriod"/>
            </a:pPr>
            <a:r>
              <a:rPr lang="en-US" sz="1400" b="0" i="0" dirty="0">
                <a:effectLst/>
                <a:latin typeface="+mj-lt"/>
              </a:rPr>
              <a:t>After the fixes/upgrades on the application we will execute a baseline test to compare the metrics between previous and current version.</a:t>
            </a:r>
          </a:p>
          <a:p>
            <a:pPr marL="742950" lvl="1" indent="-285750" algn="l">
              <a:buFont typeface="+mj-lt"/>
              <a:buAutoNum type="arabicPeriod"/>
            </a:pPr>
            <a:r>
              <a:rPr lang="en-US" sz="1400" b="0" i="0" dirty="0">
                <a:effectLst/>
                <a:latin typeface="+mj-lt"/>
              </a:rPr>
              <a:t>Scalability, Stability test runs</a:t>
            </a:r>
          </a:p>
          <a:p>
            <a:pPr algn="l">
              <a:buFont typeface="+mj-lt"/>
              <a:buAutoNum type="arabicPeriod" startAt="10"/>
            </a:pPr>
            <a:r>
              <a:rPr lang="en-US" sz="1400" b="0" i="0" dirty="0">
                <a:effectLst/>
                <a:latin typeface="+mj-lt"/>
              </a:rPr>
              <a:t> Detailed Performance Test Analysis Report</a:t>
            </a:r>
          </a:p>
          <a:p>
            <a:pPr algn="l">
              <a:buFont typeface="+mj-lt"/>
              <a:buAutoNum type="arabicPeriod" startAt="10"/>
            </a:pPr>
            <a:r>
              <a:rPr lang="en-US" sz="1400" b="0" i="0" dirty="0">
                <a:effectLst/>
                <a:latin typeface="+mj-lt"/>
              </a:rPr>
              <a:t> Regress Test after fixing performance issues</a:t>
            </a:r>
          </a:p>
          <a:p>
            <a:pPr algn="l">
              <a:buFont typeface="+mj-lt"/>
              <a:buAutoNum type="arabicPeriod" startAt="10"/>
            </a:pPr>
            <a:r>
              <a:rPr lang="en-US" sz="1400" dirty="0">
                <a:latin typeface="+mj-lt"/>
              </a:rPr>
              <a:t> </a:t>
            </a:r>
            <a:r>
              <a:rPr lang="en-US" sz="1400" b="0" i="0" dirty="0">
                <a:effectLst/>
                <a:latin typeface="+mj-lt"/>
              </a:rPr>
              <a:t>Benchmark Application Performance</a:t>
            </a:r>
          </a:p>
        </p:txBody>
      </p:sp>
    </p:spTree>
    <p:extLst>
      <p:ext uri="{BB962C8B-B14F-4D97-AF65-F5344CB8AC3E}">
        <p14:creationId xmlns:p14="http://schemas.microsoft.com/office/powerpoint/2010/main" val="83621791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 Performance Testing</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642809" y="2523015"/>
            <a:ext cx="5202820"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129678148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b="0" i="0" kern="1200" dirty="0">
                <a:solidFill>
                  <a:srgbClr val="EBEBEB"/>
                </a:solidFill>
                <a:latin typeface="+mj-lt"/>
                <a:ea typeface="+mj-ea"/>
                <a:cs typeface="+mj-cs"/>
              </a:rPr>
              <a:t>Problem Statement – </a:t>
            </a:r>
            <a:br>
              <a:rPr lang="en-US" sz="4600" b="0" i="0" kern="1200" dirty="0">
                <a:solidFill>
                  <a:srgbClr val="EBEBEB"/>
                </a:solidFill>
                <a:latin typeface="+mj-lt"/>
                <a:ea typeface="+mj-ea"/>
                <a:cs typeface="+mj-cs"/>
              </a:rPr>
            </a:br>
            <a:r>
              <a:rPr lang="en-US" sz="4600" b="0" i="0" kern="1200" dirty="0">
                <a:solidFill>
                  <a:srgbClr val="EBEBEB"/>
                </a:solidFill>
                <a:latin typeface="+mj-lt"/>
                <a:ea typeface="+mj-ea"/>
                <a:cs typeface="+mj-cs"/>
              </a:rPr>
              <a:t>Test Strategy</a:t>
            </a:r>
          </a:p>
        </p:txBody>
      </p:sp>
      <p:sp>
        <p:nvSpPr>
          <p:cNvPr id="5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5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B3B62E3A-FA4B-10C9-20D3-A2D158EAEE45}"/>
              </a:ext>
            </a:extLst>
          </p:cNvPr>
          <p:cNvPicPr>
            <a:picLocks noChangeAspect="1"/>
          </p:cNvPicPr>
          <p:nvPr/>
        </p:nvPicPr>
        <p:blipFill>
          <a:blip r:embed="rId6"/>
          <a:stretch>
            <a:fillRect/>
          </a:stretch>
        </p:blipFill>
        <p:spPr>
          <a:xfrm>
            <a:off x="964677" y="305030"/>
            <a:ext cx="6330232" cy="6362044"/>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219274982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81157812D2694BA25560C9DCCFC98E" ma:contentTypeVersion="2" ma:contentTypeDescription="Create a new document." ma:contentTypeScope="" ma:versionID="6ec6262294f92e5cf741bd64c3982b73">
  <xsd:schema xmlns:xsd="http://www.w3.org/2001/XMLSchema" xmlns:xs="http://www.w3.org/2001/XMLSchema" xmlns:p="http://schemas.microsoft.com/office/2006/metadata/properties" xmlns:ns2="8367bfcb-fb71-42ef-8a3b-6dd38a7ed6c2" targetNamespace="http://schemas.microsoft.com/office/2006/metadata/properties" ma:root="true" ma:fieldsID="15a1546689a5e4feaa2dc9d94343d791" ns2:_="">
    <xsd:import namespace="8367bfcb-fb71-42ef-8a3b-6dd38a7ed6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67bfcb-fb71-42ef-8a3b-6dd38a7ed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95CFF-C2E2-463C-A629-D1945A4107AA}">
  <ds:schemaRefs>
    <ds:schemaRef ds:uri="http://purl.org/dc/dcmitype/"/>
    <ds:schemaRef ds:uri="http://schemas.microsoft.com/office/infopath/2007/PartnerControls"/>
    <ds:schemaRef ds:uri="8db0d71a-0899-4f4d-9a23-4512a2c2aef2"/>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6a53514f-501b-4d4b-8bdf-8f34824c77e0"/>
    <ds:schemaRef ds:uri="http://www.w3.org/XML/1998/namespace"/>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5AD9678B-088A-478A-8CDF-9F8348D41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67bfcb-fb71-42ef-8a3b-6dd38a7ed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{E099E4DC-1C4C-D644-9DCF-2070A8922C51}tf10001062</Template>
  <TotalTime>36419</TotalTime>
  <Words>480</Words>
  <Application>Microsoft Office PowerPoint</Application>
  <PresentationFormat>Widescreen</PresentationFormat>
  <Paragraphs>68</Paragraphs>
  <Slides>12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Wingdings 3</vt:lpstr>
      <vt:lpstr>Century Gothic</vt:lpstr>
      <vt:lpstr>Equip Extended Thin</vt:lpstr>
      <vt:lpstr>Equip Light</vt:lpstr>
      <vt:lpstr>Equip Extended</vt:lpstr>
      <vt:lpstr>Arial</vt:lpstr>
      <vt:lpstr>Calibri</vt:lpstr>
      <vt:lpstr>Equip Extended Light</vt:lpstr>
      <vt:lpstr>Equip Extended Medium</vt:lpstr>
      <vt:lpstr>Equip Extended ExtraBold</vt:lpstr>
      <vt:lpstr>Equip</vt:lpstr>
      <vt:lpstr>-apple-system</vt:lpstr>
      <vt:lpstr>Ion</vt:lpstr>
      <vt:lpstr>PowerPoint Presentation</vt:lpstr>
      <vt:lpstr>PowerPoint Presentation</vt:lpstr>
      <vt:lpstr>Problem Statement</vt:lpstr>
      <vt:lpstr>Solution Adopted</vt:lpstr>
      <vt:lpstr>Problem Statement: Performance</vt:lpstr>
      <vt:lpstr>Approach for Performance test activities and deliverables</vt:lpstr>
      <vt:lpstr>High-Level Performance Testing Plan </vt:lpstr>
      <vt:lpstr>Solution Adopted: Performance Testing</vt:lpstr>
      <vt:lpstr>Problem Statement –  Test Strategy</vt:lpstr>
      <vt:lpstr>Solution –   Test Approach</vt:lpstr>
      <vt:lpstr>Approach for API Testing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Pulkit</dc:creator>
  <cp:lastModifiedBy>Prashant Chauhan</cp:lastModifiedBy>
  <cp:revision>1953</cp:revision>
  <dcterms:created xsi:type="dcterms:W3CDTF">2020-09-15T08:58:47Z</dcterms:created>
  <dcterms:modified xsi:type="dcterms:W3CDTF">2022-05-25T08:11:22Z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0x0101001B81157812D2694BA25560C9DCCFC98E</vt:lpwstr>
  </property>
</Properties>
</file>